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Slides/notesSlide1.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notesMaster" Target="notesMasters/notesMaster1.xml" /><Relationship Id="rId22" Type="http://schemas.openxmlformats.org/officeDocument/2006/relationships/viewProps" Target="viewProps.xml" /><Relationship Id="rId21" Type="http://schemas.openxmlformats.org/officeDocument/2006/relationships/presProps" Target="presProps.xml" /><Relationship Id="rId1" Type="http://schemas.openxmlformats.org/officeDocument/2006/relationships/slideMaster" Target="slideMasters/slideMaster1.xml" /><Relationship Id="rId24" Type="http://schemas.openxmlformats.org/officeDocument/2006/relationships/tableStyles" Target="tableStyles.xml" /><Relationship Id="rId23" Type="http://schemas.openxmlformats.org/officeDocument/2006/relationships/theme" Target="theme/theme1.xml" /></Relationships>
</file>

<file path=ppt/media/image1.jpg>
</file>

<file path=ppt/media/image10.png>
</file>

<file path=ppt/media/image11.jpg>
</file>

<file path=ppt/media/image12.png>
</file>

<file path=ppt/media/image2.jpg>
</file>

<file path=ppt/media/image3.pn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Welcome guests, thank for joining, say will share at the end</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8.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8.jpg" /></Relationships>
</file>

<file path=ppt/slides/_rels/slide1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0.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1.jpg" /></Relationships>
</file>

<file path=ppt/slides/_rels/slide17.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2.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tltlab.org/gogo-board/" TargetMode="Externa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jp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jpg" /></Relationships>
</file>

<file path=ppt/slides/_rels/slide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4.jp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jpg" /></Relationships>
</file>

<file path=ppt/slides/_rels/slide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6.jp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Developing an Assessment of Informal Data Science Learning</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Two Cycles of Development, Implementation, and Revision</a:t>
            </a:r>
            <a:br/>
            <a:br/>
            <a:r>
              <a:rPr/>
              <a:t>Leah Rosenbaum, Joshua Rosenberg, Cody Pritchard, Paulo Blikstein</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Construct Definition</a:t>
            </a:r>
          </a:p>
          <a:p>
            <a:pPr lvl="0" indent="0" marL="0">
              <a:buNone/>
            </a:pPr>
            <a:r>
              <a:rPr b="1"/>
              <a:t>Construct Map – Framing Problems</a:t>
            </a:r>
          </a:p>
          <a:p>
            <a:pPr lvl="0" indent="0" marL="0">
              <a:buNone/>
            </a:pPr>
            <a:r>
              <a:rPr i="1"/>
              <a:t>Focal Criteria</a:t>
            </a:r>
            <a:br/>
            <a:r>
              <a:rPr/>
              <a:t>- </a:t>
            </a:r>
            <a:r>
              <a:rPr b="1"/>
              <a:t>Feasibility</a:t>
            </a:r>
            <a:r>
              <a:rPr/>
              <a:t> – time, scope, resources, expertise</a:t>
            </a:r>
            <a:br/>
            <a:r>
              <a:rPr/>
              <a:t>- </a:t>
            </a:r>
            <a:r>
              <a:rPr b="1"/>
              <a:t>Relevance</a:t>
            </a:r>
            <a:r>
              <a:rPr/>
              <a:t> – personal or sociopolitical value</a:t>
            </a:r>
            <a:br/>
            <a:r>
              <a:rPr/>
              <a:t>- </a:t>
            </a:r>
            <a:r>
              <a:rPr b="1"/>
              <a:t>Variability</a:t>
            </a:r>
            <a:r>
              <a:rPr/>
              <a:t> – the answer cannot be found in a reference resource</a:t>
            </a:r>
          </a:p>
          <a:p>
            <a:pPr lvl="0" indent="0" marL="0">
              <a:spcBef>
                <a:spcPts val="3000"/>
              </a:spcBef>
              <a:buNone/>
            </a:pPr>
            <a:r>
              <a:rPr b="1"/>
              <a:t>Coding Map</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2552700"/>
                <a:gridCol w="2552700"/>
              </a:tblGrid>
              <a:tr h="0">
                <a:tc>
                  <a:txBody>
                    <a:bodyPr/>
                    <a:lstStyle/>
                    <a:p>
                      <a:pPr lvl="0" indent="0" marL="0">
                        <a:buNone/>
                      </a:pPr>
                      <a:r>
                        <a:rPr/>
                        <a:t>Level</a:t>
                      </a:r>
                    </a:p>
                  </a:txBody>
                  <a:tcPr/>
                </a:tc>
                <a:tc>
                  <a:txBody>
                    <a:bodyPr/>
                    <a:lstStyle/>
                    <a:p>
                      <a:pPr lvl="0" indent="0" marL="0">
                        <a:buNone/>
                      </a:pPr>
                      <a:r>
                        <a:rPr/>
                        <a:t>Student demonstrated ability</a:t>
                      </a:r>
                    </a:p>
                  </a:txBody>
                  <a:tcPr/>
                </a:tc>
              </a:tr>
              <a:tr h="0">
                <a:tc>
                  <a:txBody>
                    <a:bodyPr/>
                    <a:lstStyle/>
                    <a:p>
                      <a:pPr lvl="0" indent="0" marL="0">
                        <a:buNone/>
                      </a:pPr>
                      <a:r>
                        <a:rPr/>
                        <a:t>1</a:t>
                      </a:r>
                    </a:p>
                  </a:txBody>
                </a:tc>
                <a:tc>
                  <a:txBody>
                    <a:bodyPr/>
                    <a:lstStyle/>
                    <a:p>
                      <a:pPr lvl="0" indent="0" marL="0">
                        <a:buNone/>
                      </a:pPr>
                      <a:r>
                        <a:rPr/>
                        <a:t>Does not consider any criteria when evaluating a question.</a:t>
                      </a:r>
                    </a:p>
                  </a:txBody>
                </a:tc>
              </a:tr>
              <a:tr h="0">
                <a:tc>
                  <a:txBody>
                    <a:bodyPr/>
                    <a:lstStyle/>
                    <a:p>
                      <a:pPr lvl="0" indent="0" marL="0">
                        <a:buNone/>
                      </a:pPr>
                      <a:r>
                        <a:rPr/>
                        <a:t>2</a:t>
                      </a:r>
                    </a:p>
                  </a:txBody>
                </a:tc>
                <a:tc>
                  <a:txBody>
                    <a:bodyPr/>
                    <a:lstStyle/>
                    <a:p>
                      <a:pPr lvl="0" indent="0" marL="0">
                        <a:buNone/>
                      </a:pPr>
                      <a:r>
                        <a:rPr/>
                        <a:t>Evaluates a question based on </a:t>
                      </a:r>
                      <a:r>
                        <a:rPr b="1"/>
                        <a:t>one</a:t>
                      </a:r>
                      <a:r>
                        <a:rPr/>
                        <a:t> criterion.</a:t>
                      </a:r>
                    </a:p>
                  </a:txBody>
                </a:tc>
              </a:tr>
              <a:tr h="0">
                <a:tc>
                  <a:txBody>
                    <a:bodyPr/>
                    <a:lstStyle/>
                    <a:p>
                      <a:pPr lvl="0" indent="0" marL="0">
                        <a:buNone/>
                      </a:pPr>
                      <a:r>
                        <a:rPr/>
                        <a:t>3</a:t>
                      </a:r>
                    </a:p>
                  </a:txBody>
                </a:tc>
                <a:tc>
                  <a:txBody>
                    <a:bodyPr/>
                    <a:lstStyle/>
                    <a:p>
                      <a:pPr lvl="0" indent="0" marL="0">
                        <a:buNone/>
                      </a:pPr>
                      <a:r>
                        <a:rPr/>
                        <a:t>Evaluates a question based on </a:t>
                      </a:r>
                      <a:r>
                        <a:rPr b="1"/>
                        <a:t>two</a:t>
                      </a:r>
                      <a:r>
                        <a:rPr/>
                        <a:t> criteria.</a:t>
                      </a:r>
                    </a:p>
                  </a:txBody>
                </a:tc>
              </a:tr>
              <a:tr h="0">
                <a:tc>
                  <a:txBody>
                    <a:bodyPr/>
                    <a:lstStyle/>
                    <a:p>
                      <a:pPr lvl="0" indent="0" marL="0">
                        <a:buNone/>
                      </a:pPr>
                      <a:r>
                        <a:rPr/>
                        <a:t>4</a:t>
                      </a:r>
                    </a:p>
                  </a:txBody>
                </a:tc>
                <a:tc>
                  <a:txBody>
                    <a:bodyPr/>
                    <a:lstStyle/>
                    <a:p>
                      <a:pPr lvl="0" indent="0" marL="0">
                        <a:buNone/>
                      </a:pPr>
                      <a:r>
                        <a:rPr/>
                        <a:t>Evaluates a question based on </a:t>
                      </a:r>
                      <a:r>
                        <a:rPr b="1"/>
                        <a:t>all three</a:t>
                      </a:r>
                      <a:r>
                        <a:rPr/>
                        <a:t> criteria.</a:t>
                      </a:r>
                    </a:p>
                  </a:txBody>
                </a:tc>
              </a:tr>
            </a:tbl>
          </a:graphicData>
        </a:graphic>
      </p:graphicFrame>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Item</a:t>
            </a:r>
          </a:p>
        </p:txBody>
      </p:sp>
      <p:pic>
        <p:nvPicPr>
          <p:cNvPr descr="images/poke.png" id="0" name="Picture 1"/>
          <p:cNvPicPr>
            <a:picLocks noGrp="1" noChangeAspect="1"/>
          </p:cNvPicPr>
          <p:nvPr/>
        </p:nvPicPr>
        <p:blipFill>
          <a:blip r:embed="rId2"/>
          <a:stretch>
            <a:fillRect/>
          </a:stretch>
        </p:blipFill>
        <p:spPr bwMode="auto">
          <a:xfrm>
            <a:off x="3568700" y="1016000"/>
            <a:ext cx="5105400" cy="27686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Item details</a:t>
            </a:r>
          </a:p>
          <a:p>
            <a:pPr lvl="0" indent="0" marL="0">
              <a:buNone/>
            </a:pPr>
            <a:r>
              <a:rPr i="1"/>
              <a:t>For each question below, decide whether you could use (or collect) a data set to answer it.</a:t>
            </a:r>
          </a:p>
          <a:p>
            <a:pPr lvl="0"/>
            <a:r>
              <a:rPr b="1"/>
              <a:t>When was the Pokémon game first created?</a:t>
            </a:r>
          </a:p>
          <a:p>
            <a:pPr lvl="0"/>
            <a:r>
              <a:rPr b="1"/>
              <a:t>What do kids learn by playing Pokémon games?</a:t>
            </a:r>
          </a:p>
          <a:p>
            <a:pPr lvl="0"/>
            <a:r>
              <a:rPr b="1"/>
              <a:t>How has the price of the holographic Charizard card changed since it first came out?</a:t>
            </a:r>
          </a:p>
          <a:p>
            <a:pPr lvl="0"/>
            <a:r>
              <a:rPr b="1"/>
              <a:t>Is Pikachu the most popular Pokémon?</a:t>
            </a:r>
          </a:p>
          <a:p>
            <a:pPr lvl="0" indent="0" marL="0">
              <a:buNone/>
            </a:pPr>
            <a:r>
              <a:rPr b="1"/>
              <a:t>If you were going to study the Pokemon universe, what’s a question you could answer by using or collecting a data set?</a:t>
            </a:r>
            <a:r>
              <a:rPr/>
              <a:t> (open-ended)</a:t>
            </a:r>
          </a:p>
          <a:p>
            <a:pPr lvl="0" indent="0" marL="0">
              <a:spcBef>
                <a:spcPts val="3000"/>
              </a:spcBef>
              <a:buNone/>
            </a:pPr>
            <a:r>
              <a:rPr b="1"/>
              <a:t>Takeaways from Version 1</a:t>
            </a:r>
          </a:p>
          <a:p>
            <a:pPr lvl="0"/>
            <a:r>
              <a:rPr b="1"/>
              <a:t>Some change</a:t>
            </a:r>
            <a:r>
              <a:rPr/>
              <a:t>: Some change from beginning to end of camps, but minimal</a:t>
            </a:r>
          </a:p>
          <a:p>
            <a:pPr lvl="0"/>
            <a:r>
              <a:rPr b="1"/>
              <a:t>Expert Review (V2a):</a:t>
            </a:r>
            <a:r>
              <a:rPr/>
              <a:t> Refined construct map and items based on expert feedback.</a:t>
            </a:r>
          </a:p>
          <a:p>
            <a:pPr lvl="0"/>
            <a:r>
              <a:rPr b="1"/>
              <a:t>Revision Rationale:</a:t>
            </a:r>
            <a:r>
              <a:rPr/>
              <a:t> Based on version 1 findings, shifted primarily to open-ended items requiring explanation.</a:t>
            </a:r>
          </a:p>
          <a:p>
            <a:pPr lvl="0" indent="0" marL="0">
              <a:spcBef>
                <a:spcPts val="3000"/>
              </a:spcBef>
              <a:buNone/>
            </a:pPr>
            <a:r>
              <a:rPr b="1"/>
              <a:t>Version 2 (Camp 4)</a:t>
            </a:r>
          </a:p>
        </p:txBody>
      </p:sp>
      <p:pic>
        <p:nvPicPr>
          <p:cNvPr descr="images/IMG_2063.jpeg" id="0" name="Picture 1"/>
          <p:cNvPicPr>
            <a:picLocks noGrp="1" noChangeAspect="1"/>
          </p:cNvPicPr>
          <p:nvPr/>
        </p:nvPicPr>
        <p:blipFill>
          <a:blip r:embed="rId2"/>
          <a:stretch>
            <a:fillRect/>
          </a:stretch>
        </p:blipFill>
        <p:spPr bwMode="auto">
          <a:xfrm>
            <a:off x="3568700" y="698500"/>
            <a:ext cx="5105400" cy="34036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Construct Definition</a:t>
            </a:r>
          </a:p>
          <a:p>
            <a:pPr lvl="0" indent="0" marL="0">
              <a:buNone/>
            </a:pPr>
            <a:r>
              <a:rPr/>
              <a:t>We consider Formulating Questions to involve three key elements. Students formulate questions exhibiting:</a:t>
            </a:r>
          </a:p>
          <a:p>
            <a:pPr lvl="0"/>
            <a:r>
              <a:rPr b="1"/>
              <a:t>Importance:</a:t>
            </a:r>
            <a:r>
              <a:rPr/>
              <a:t> Concerns personal, professional, or sociopolitical interests.</a:t>
            </a:r>
          </a:p>
          <a:p>
            <a:pPr lvl="0"/>
            <a:r>
              <a:rPr b="1"/>
              <a:t>Data-driven:</a:t>
            </a:r>
            <a:r>
              <a:rPr/>
              <a:t> Involves collecting/analyzing multiple observations/data types to learn about the world.</a:t>
            </a:r>
          </a:p>
          <a:p>
            <a:pPr lvl="0"/>
            <a:r>
              <a:rPr b="1"/>
              <a:t>Feasibility:</a:t>
            </a:r>
            <a:r>
              <a:rPr/>
              <a:t> Demonstrates consideration for time, scope, resources, expertise, access, funding.</a:t>
            </a:r>
          </a:p>
          <a:p>
            <a:pPr lvl="0" indent="0" marL="0">
              <a:spcBef>
                <a:spcPts val="3000"/>
              </a:spcBef>
              <a:buNone/>
            </a:pPr>
            <a:r>
              <a:rPr b="1"/>
              <a:t>Construct Map</a:t>
            </a:r>
          </a:p>
          <a:p>
            <a:pPr lvl="0"/>
            <a:r>
              <a:rPr b="1"/>
              <a:t>Level 0:</a:t>
            </a:r>
            <a:r>
              <a:rPr/>
              <a:t> Non-response or off-topic.</a:t>
            </a:r>
          </a:p>
          <a:p>
            <a:pPr lvl="0"/>
            <a:r>
              <a:rPr b="1"/>
              <a:t>Level 1:</a:t>
            </a:r>
            <a:r>
              <a:rPr/>
              <a:t> Views “data is everywhere”; involves phenomenological/mechanistic questions (“Why do trees fall?”).</a:t>
            </a:r>
          </a:p>
          <a:p>
            <a:pPr lvl="0"/>
            <a:r>
              <a:rPr b="1"/>
              <a:t>Level 2:</a:t>
            </a:r>
            <a:r>
              <a:rPr/>
              <a:t> Question reflects views of data as any number/quantity, including single facts (“How many miles of track?”).</a:t>
            </a:r>
          </a:p>
          <a:p>
            <a:pPr lvl="0"/>
            <a:r>
              <a:rPr b="1"/>
              <a:t>Level 3:</a:t>
            </a:r>
            <a:r>
              <a:rPr/>
              <a:t> Question demonstrates the value of data as repeated measures (“How many people at each stop?”).</a:t>
            </a:r>
          </a:p>
          <a:p>
            <a:pPr lvl="0"/>
            <a:r>
              <a:rPr b="1"/>
              <a:t>Level 4:</a:t>
            </a:r>
            <a:r>
              <a:rPr/>
              <a:t> Question demonstrates the value for modeling/ (“How many people on a typical workday?”).</a:t>
            </a:r>
          </a:p>
          <a:p>
            <a:pPr lvl="0" indent="0" marL="0">
              <a:spcBef>
                <a:spcPts val="3000"/>
              </a:spcBef>
              <a:buNone/>
            </a:pPr>
            <a:r>
              <a:rPr b="1"/>
              <a:t>Item 1</a:t>
            </a:r>
          </a:p>
        </p:txBody>
      </p:sp>
      <p:pic>
        <p:nvPicPr>
          <p:cNvPr descr="images/traffic.png" id="0" name="Picture 1"/>
          <p:cNvPicPr>
            <a:picLocks noGrp="1" noChangeAspect="1"/>
          </p:cNvPicPr>
          <p:nvPr/>
        </p:nvPicPr>
        <p:blipFill>
          <a:blip r:embed="rId2"/>
          <a:stretch>
            <a:fillRect/>
          </a:stretch>
        </p:blipFill>
        <p:spPr bwMode="auto">
          <a:xfrm>
            <a:off x="3568700" y="609600"/>
            <a:ext cx="5105400" cy="35687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Item 2, Part A</a:t>
            </a:r>
          </a:p>
          <a:p>
            <a:pPr lvl="0" indent="0" marL="0">
              <a:buNone/>
            </a:pPr>
            <a:r>
              <a:rPr/>
              <a:t>Ava is curious about the safety of students walking to school in her neighborhood.</a:t>
            </a:r>
            <a:br/>
            <a:r>
              <a:rPr/>
              <a:t>She proposes the question: </a:t>
            </a:r>
            <a:r>
              <a:rPr b="1"/>
              <a:t>“How many cars honked at students walking to school today?”</a:t>
            </a:r>
          </a:p>
          <a:p>
            <a:pPr lvl="0" indent="0" marL="0">
              <a:buNone/>
            </a:pPr>
            <a:r>
              <a:rPr/>
              <a:t>A good research question for Jake should be relevant, data-driven, and possible. </a:t>
            </a:r>
            <a:r>
              <a:rPr b="1"/>
              <a:t>Write your research question below:</a:t>
            </a:r>
          </a:p>
          <a:p>
            <a:pPr lvl="0" indent="0" marL="0">
              <a:buNone/>
            </a:pPr>
            <a:r>
              <a:rPr b="1"/>
              <a:t>Is Ava’s question a strong research question based on those criteria?</a:t>
            </a:r>
          </a:p>
          <a:p>
            <a:pPr lvl="0"/>
            <a:r>
              <a:rPr/>
              <a:t>☐ Yes</a:t>
            </a:r>
          </a:p>
          <a:p>
            <a:pPr lvl="0"/>
            <a:r>
              <a:rPr/>
              <a:t>☐ No</a:t>
            </a:r>
          </a:p>
          <a:p>
            <a:pPr lvl="0" indent="0" marL="0">
              <a:spcBef>
                <a:spcPts val="3000"/>
              </a:spcBef>
              <a:buNone/>
            </a:pPr>
            <a:r>
              <a:rPr b="1"/>
              <a:t>Item 2, Part B</a:t>
            </a:r>
          </a:p>
          <a:p>
            <a:pPr lvl="0" indent="0" marL="0">
              <a:spcBef>
                <a:spcPts val="3000"/>
              </a:spcBef>
              <a:buNone/>
            </a:pPr>
            <a:r>
              <a:rPr b="1"/>
              <a:t>If you answered “Yes”</a:t>
            </a:r>
          </a:p>
          <a:p>
            <a:pPr lvl="0" indent="0" marL="0">
              <a:buNone/>
            </a:pPr>
            <a:r>
              <a:rPr/>
              <a:t>Explain </a:t>
            </a:r>
            <a:r>
              <a:rPr b="1"/>
              <a:t>why</a:t>
            </a:r>
            <a:r>
              <a:rPr/>
              <a:t> the question “How many cars honked at students walking to school today?” is a strong research question.</a:t>
            </a:r>
          </a:p>
          <a:p>
            <a:pPr lvl="0" indent="0" marL="0">
              <a:spcBef>
                <a:spcPts val="3000"/>
              </a:spcBef>
              <a:buNone/>
            </a:pPr>
            <a:r>
              <a:rPr b="1"/>
              <a:t>If you answered “No”</a:t>
            </a:r>
          </a:p>
          <a:p>
            <a:pPr lvl="0" indent="0" marL="0">
              <a:buNone/>
            </a:pPr>
            <a:r>
              <a:rPr/>
              <a:t>Explain </a:t>
            </a:r>
            <a:r>
              <a:rPr b="1"/>
              <a:t>why</a:t>
            </a:r>
            <a:r>
              <a:rPr/>
              <a:t> the question “How many cars honked at students walking to school today?” is </a:t>
            </a:r>
            <a:r>
              <a:rPr i="1"/>
              <a:t>not</a:t>
            </a:r>
            <a:r>
              <a:rPr/>
              <a:t> a strong research question.</a:t>
            </a:r>
            <a:br/>
            <a:r>
              <a:rPr/>
              <a:t>Then suggest a revised question that is relevant, data‑driven, and possible to help Ava investigate the safety of students walking to school.</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Discussion</a:t>
            </a:r>
          </a:p>
        </p:txBody>
      </p:sp>
      <p:pic>
        <p:nvPicPr>
          <p:cNvPr descr="images/clipboard-53529474.png" id="0" name="Picture 1"/>
          <p:cNvPicPr>
            <a:picLocks noGrp="1" noChangeAspect="1"/>
          </p:cNvPicPr>
          <p:nvPr/>
        </p:nvPicPr>
        <p:blipFill>
          <a:blip r:embed="rId2"/>
          <a:stretch>
            <a:fillRect/>
          </a:stretch>
        </p:blipFill>
        <p:spPr bwMode="auto">
          <a:xfrm>
            <a:off x="2032000" y="1193800"/>
            <a:ext cx="50800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Looking Back: Successes</a:t>
            </a:r>
          </a:p>
          <a:p>
            <a:pPr lvl="0"/>
            <a:r>
              <a:rPr/>
              <a:t>Collaborative framework (building on Lee et al.) fostered team alignment on focus.</a:t>
            </a:r>
          </a:p>
          <a:p>
            <a:pPr lvl="0"/>
            <a:r>
              <a:rPr/>
              <a:t>Adhering to the “Constructing Measures” approach provided valuable structure.</a:t>
            </a:r>
          </a:p>
          <a:p>
            <a:pPr lvl="0"/>
            <a:r>
              <a:rPr/>
              <a:t>Identifying an effective digital platform for administration and data collection.</a:t>
            </a:r>
          </a:p>
          <a:p>
            <a:pPr lvl="0"/>
            <a:r>
              <a:rPr/>
              <a:t>Successfully balancing assessment design principles with responsiveness to learners and context.</a:t>
            </a:r>
          </a:p>
          <a:p>
            <a:pPr lvl="0" indent="0" marL="0">
              <a:spcBef>
                <a:spcPts val="3000"/>
              </a:spcBef>
              <a:buNone/>
            </a:pPr>
            <a:r>
              <a:rPr b="1"/>
              <a:t>Looking Back: Challenges</a:t>
            </a:r>
          </a:p>
          <a:p>
            <a:pPr lvl="0"/>
            <a:r>
              <a:rPr/>
              <a:t>Articulating constructs precisely before having rich student response data.</a:t>
            </a:r>
          </a:p>
          <a:p>
            <a:pPr lvl="0"/>
            <a:r>
              <a:rPr/>
              <a:t>Developing reliable scoring guides for complex open-ended responses (“bootstrapping” the rubric).</a:t>
            </a:r>
          </a:p>
          <a:p>
            <a:pPr lvl="0"/>
            <a:r>
              <a:rPr/>
              <a:t>Logistics of scoring large numbers (large </a:t>
            </a:r>
            <a:r>
              <a:rPr i="1"/>
              <a:t>n</a:t>
            </a:r>
            <a:r>
              <a:rPr/>
              <a:t>) of qualitative responses efficiently.</a:t>
            </a:r>
          </a:p>
          <a:p>
            <a:pPr lvl="0"/>
            <a:r>
              <a:rPr/>
              <a:t>Determining appropriate rigor (“good enough”) for assessment within dynamic informal contexts.</a:t>
            </a:r>
          </a:p>
          <a:p>
            <a:pPr lvl="0" indent="0" marL="0">
              <a:spcBef>
                <a:spcPts val="3000"/>
              </a:spcBef>
              <a:buNone/>
            </a:pPr>
            <a:r>
              <a:rPr b="1"/>
              <a:t>Looking Forward</a:t>
            </a:r>
          </a:p>
          <a:p>
            <a:pPr lvl="0"/>
            <a:r>
              <a:rPr b="1"/>
              <a:t>Analysis &amp; Validation (V2c):</a:t>
            </a:r>
            <a:r>
              <a:rPr/>
              <a:t> Collect data from ~100-200 participants (camps, MS/HS classrooms). Analyze for construct validity and inter-rater reliability.</a:t>
            </a:r>
          </a:p>
          <a:p>
            <a:pPr lvl="0"/>
            <a:r>
              <a:rPr b="1"/>
              <a:t>Dissemination:</a:t>
            </a:r>
            <a:r>
              <a:rPr/>
              <a:t> Share findings, construct maps, items, process, and validity/reliability evidence via publications, presentations, and open resources.</a:t>
            </a:r>
          </a:p>
          <a:p>
            <a:pPr lvl="0"/>
            <a:r>
              <a:rPr b="1"/>
              <a:t>Efficiency:</a:t>
            </a:r>
            <a:r>
              <a:rPr/>
              <a:t> Explore Machine Learning (ML) to support or automate scoring of open-ended responses.</a:t>
            </a:r>
          </a:p>
          <a:p>
            <a:pPr lvl="0"/>
            <a:r>
              <a:rPr b="1"/>
              <a:t>New Applications:</a:t>
            </a:r>
            <a:r>
              <a:rPr/>
              <a:t> Investigate assessment use for measuring </a:t>
            </a:r>
            <a:r>
              <a:rPr i="1"/>
              <a:t>teacher</a:t>
            </a:r>
            <a:r>
              <a:rPr/>
              <a:t> learning in data science</a:t>
            </a:r>
          </a:p>
          <a:p>
            <a:pPr lvl="0" indent="0" marL="0">
              <a:spcBef>
                <a:spcPts val="3000"/>
              </a:spcBef>
              <a:buNone/>
            </a:pPr>
            <a:r>
              <a:rPr b="1"/>
              <a:t>Potential Future Work</a:t>
            </a:r>
          </a:p>
          <a:p>
            <a:pPr lvl="0"/>
            <a:r>
              <a:rPr/>
              <a:t>Adapt assessment for different informal/formal contexts or age groups.</a:t>
            </a:r>
          </a:p>
        </p:txBody>
      </p:sp>
      <p:pic>
        <p:nvPicPr>
          <p:cNvPr descr="images/outdoors.jpeg" id="0" name="Picture 1"/>
          <p:cNvPicPr>
            <a:picLocks noGrp="1" noChangeAspect="1"/>
          </p:cNvPicPr>
          <p:nvPr/>
        </p:nvPicPr>
        <p:blipFill>
          <a:blip r:embed="rId2"/>
          <a:stretch>
            <a:fillRect/>
          </a:stretch>
        </p:blipFill>
        <p:spPr bwMode="auto">
          <a:xfrm>
            <a:off x="3568700" y="685800"/>
            <a:ext cx="5105400" cy="34036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a:r>
              <a:rPr/>
              <a:t>Refine existing items or expand assessment to other data science constructs</a:t>
            </a:r>
          </a:p>
          <a:p>
            <a:pPr lvl="0" indent="0" marL="0">
              <a:spcBef>
                <a:spcPts val="3000"/>
              </a:spcBef>
              <a:buNone/>
            </a:pPr>
            <a:r>
              <a:rPr b="1"/>
              <a:t>Thank you!</a:t>
            </a:r>
          </a:p>
        </p:txBody>
      </p:sp>
      <p:pic>
        <p:nvPicPr>
          <p:cNvPr descr="images/group.png" id="0" name="Picture 1"/>
          <p:cNvPicPr>
            <a:picLocks noGrp="1" noChangeAspect="1"/>
          </p:cNvPicPr>
          <p:nvPr/>
        </p:nvPicPr>
        <p:blipFill>
          <a:blip r:embed="rId2"/>
          <a:stretch>
            <a:fillRect/>
          </a:stretch>
        </p:blipFill>
        <p:spPr bwMode="auto">
          <a:xfrm>
            <a:off x="3568700" y="1181100"/>
            <a:ext cx="5105400" cy="24257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b="1"/>
              <a:t>Contact:</a:t>
            </a:r>
            <a:r>
              <a:rPr/>
              <a:t> jrosenb8@utk.edu</a:t>
            </a:r>
          </a:p>
          <a:p>
            <a:pPr lvl="0" indent="0" marL="0">
              <a:buNone/>
            </a:pPr>
            <a:r>
              <a:rPr>
                <a:hlinkClick r:id="rId2"/>
              </a:rPr>
              <a:t>https://tltlab.org/gogo-board/</a:t>
            </a:r>
          </a:p>
          <a:p>
            <a:pPr lvl="0" indent="0" marL="0">
              <a:spcBef>
                <a:spcPts val="3000"/>
              </a:spcBef>
              <a:buNone/>
            </a:pPr>
            <a:r>
              <a:rPr b="1"/>
              <a:t>Acknowledgments</a:t>
            </a:r>
          </a:p>
          <a:p>
            <a:pPr lvl="0" indent="0" marL="0">
              <a:buNone/>
            </a:pPr>
            <a:r>
              <a:rPr/>
              <a:t>Thank you to campers and their families! Thank you to the NY Hall of Science team and the other members of this project team for their inputs and contributions to this work.</a:t>
            </a:r>
          </a:p>
          <a:p>
            <a:pPr lvl="0" indent="0" marL="0">
              <a:buNone/>
            </a:pPr>
            <a:r>
              <a:rPr i="1"/>
              <a:t>This material is based upon work supported by the National Science Foundation under Grant No. 2314089. Any opinions, findings, and conclusions or recommendations expressed in this material are those of the author(s) and do not necessarily reflect the views of the National Science Foundation.</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Welcome and Introduction</a:t>
            </a:r>
          </a:p>
        </p:txBody>
      </p:sp>
      <p:pic>
        <p:nvPicPr>
          <p:cNvPr descr="images/computer-image.jpeg" id="0" name="Picture 1"/>
          <p:cNvPicPr>
            <a:picLocks noGrp="1" noChangeAspect="1"/>
          </p:cNvPicPr>
          <p:nvPr/>
        </p:nvPicPr>
        <p:blipFill>
          <a:blip r:embed="rId2"/>
          <a:stretch>
            <a:fillRect/>
          </a:stretch>
        </p:blipFill>
        <p:spPr bwMode="auto">
          <a:xfrm>
            <a:off x="2032000" y="1193800"/>
            <a:ext cx="50800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Data Learning and Assessment</a:t>
            </a:r>
          </a:p>
          <a:p>
            <a:pPr lvl="0"/>
            <a:r>
              <a:rPr/>
              <a:t>Learning with data is increasingly prominent in the K-12 curriculum</a:t>
            </a:r>
          </a:p>
          <a:p>
            <a:pPr lvl="0"/>
            <a:r>
              <a:rPr/>
              <a:t>Many states now have data science education courses and pathways</a:t>
            </a:r>
          </a:p>
          <a:p>
            <a:pPr lvl="0" indent="0" marL="0">
              <a:spcBef>
                <a:spcPts val="3000"/>
              </a:spcBef>
              <a:buNone/>
            </a:pPr>
            <a:r>
              <a:rPr b="1"/>
              <a:t>Assessments are important</a:t>
            </a:r>
          </a:p>
          <a:p>
            <a:pPr lvl="0"/>
            <a:r>
              <a:rPr/>
              <a:t>Formatively and to understand thinking</a:t>
            </a:r>
          </a:p>
          <a:p>
            <a:pPr lvl="0"/>
            <a:r>
              <a:rPr/>
              <a:t>Summatively to understand what is (not) working—and how</a:t>
            </a:r>
          </a:p>
          <a:p>
            <a:pPr lvl="0"/>
            <a:r>
              <a:rPr/>
              <a:t>But, assessments of learning with data remain limited</a:t>
            </a:r>
          </a:p>
          <a:p>
            <a:pPr lvl="1"/>
            <a:r>
              <a:rPr/>
              <a:t>No widely used assessment</a:t>
            </a:r>
          </a:p>
          <a:p>
            <a:pPr lvl="1"/>
            <a:r>
              <a:rPr/>
              <a:t>Related instruments (LOCUS) do not seem to fit our ideas or setting</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Background</a:t>
            </a:r>
          </a:p>
        </p:txBody>
      </p:sp>
      <p:pic>
        <p:nvPicPr>
          <p:cNvPr descr="images/hand%20high.jpeg" id="0" name="Picture 1"/>
          <p:cNvPicPr>
            <a:picLocks noGrp="1" noChangeAspect="1"/>
          </p:cNvPicPr>
          <p:nvPr/>
        </p:nvPicPr>
        <p:blipFill>
          <a:blip r:embed="rId2"/>
          <a:stretch>
            <a:fillRect/>
          </a:stretch>
        </p:blipFill>
        <p:spPr bwMode="auto">
          <a:xfrm>
            <a:off x="2032000" y="1193800"/>
            <a:ext cx="5080000" cy="33909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Underlying theoretical frameworks</a:t>
            </a:r>
          </a:p>
          <a:p>
            <a:pPr lvl="0"/>
            <a:r>
              <a:rPr/>
              <a:t>A cycle of investigative </a:t>
            </a:r>
            <a:r>
              <a:rPr i="1"/>
              <a:t>processes</a:t>
            </a:r>
            <a:r>
              <a:rPr/>
              <a:t> (H. Lee et al., 2021)</a:t>
            </a:r>
          </a:p>
          <a:p>
            <a:pPr lvl="0"/>
            <a:r>
              <a:rPr i="1"/>
              <a:t>Lenses</a:t>
            </a:r>
            <a:r>
              <a:rPr/>
              <a:t> (perspectives) on data (V. Lee et al., 2021)</a:t>
            </a:r>
          </a:p>
          <a:p>
            <a:pPr lvl="0"/>
            <a:r>
              <a:rPr/>
              <a:t>Related statistical </a:t>
            </a:r>
            <a:r>
              <a:rPr i="1"/>
              <a:t>concepts</a:t>
            </a:r>
            <a:r>
              <a:rPr/>
              <a:t> (Rubin, 2020)</a:t>
            </a:r>
          </a:p>
          <a:p>
            <a:pPr lvl="0" indent="0" marL="0">
              <a:buNone/>
            </a:pPr>
            <a:r>
              <a:rPr i="1"/>
              <a:t>We We focused especially on two constructs: 1) posing questions and 2) gathering data</a:t>
            </a:r>
          </a:p>
          <a:p>
            <a:pPr lvl="0" indent="0" marL="0">
              <a:spcBef>
                <a:spcPts val="3000"/>
              </a:spcBef>
              <a:buNone/>
            </a:pPr>
            <a:r>
              <a:rPr b="1"/>
              <a:t>Assessment development approach</a:t>
            </a:r>
          </a:p>
          <a:p>
            <a:pPr lvl="0" indent="0" marL="0">
              <a:buNone/>
            </a:pPr>
            <a:r>
              <a:rPr i="1"/>
              <a:t>Construct modeling</a:t>
            </a:r>
            <a:r>
              <a:rPr/>
              <a:t> from Wilson (2023)</a:t>
            </a:r>
          </a:p>
        </p:txBody>
      </p:sp>
      <p:pic>
        <p:nvPicPr>
          <p:cNvPr descr="images/construct-modeling.png" id="0" name="Picture 1"/>
          <p:cNvPicPr>
            <a:picLocks noGrp="1" noChangeAspect="1"/>
          </p:cNvPicPr>
          <p:nvPr/>
        </p:nvPicPr>
        <p:blipFill>
          <a:blip r:embed="rId2"/>
          <a:stretch>
            <a:fillRect/>
          </a:stretch>
        </p:blipFill>
        <p:spPr bwMode="auto">
          <a:xfrm>
            <a:off x="3568700" y="520700"/>
            <a:ext cx="5105400" cy="37465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r>
              <a:rPr i="1"/>
              <a:t>Starting with a construct definition and an elaboration of the construct (in the construct map), we designed items and scored them across the range of the outcome space</a:t>
            </a:r>
          </a:p>
          <a:p>
            <a:pPr lvl="0" indent="0" marL="0">
              <a:spcBef>
                <a:spcPts val="3000"/>
              </a:spcBef>
              <a:buNone/>
            </a:pPr>
            <a:r>
              <a:rPr b="1"/>
              <a:t>Design Considerations</a:t>
            </a:r>
          </a:p>
          <a:p>
            <a:pPr lvl="0"/>
            <a:r>
              <a:rPr/>
              <a:t>This assessment is for an informal learning context</a:t>
            </a:r>
          </a:p>
          <a:p>
            <a:pPr lvl="0"/>
            <a:r>
              <a:rPr/>
              <a:t>Week-long camps focused on youth learning to pose and answer questions using programmable sensors, </a:t>
            </a:r>
            <a:r>
              <a:rPr i="1"/>
              <a:t>GoGo Boards</a:t>
            </a:r>
          </a:p>
        </p:txBody>
      </p:sp>
      <p:pic>
        <p:nvPicPr>
          <p:cNvPr descr="images/GoGo-Board-6-w-hands.jpeg" id="0" name="Picture 1"/>
          <p:cNvPicPr>
            <a:picLocks noGrp="1" noChangeAspect="1"/>
          </p:cNvPicPr>
          <p:nvPr/>
        </p:nvPicPr>
        <p:blipFill>
          <a:blip r:embed="rId2"/>
          <a:stretch>
            <a:fillRect/>
          </a:stretch>
        </p:blipFill>
        <p:spPr bwMode="auto">
          <a:xfrm>
            <a:off x="3568700" y="952500"/>
            <a:ext cx="5105400" cy="28702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Design Considerations</a:t>
            </a:r>
          </a:p>
          <a:p>
            <a:pPr lvl="0"/>
            <a:r>
              <a:rPr b="1"/>
              <a:t>Short Duration:</a:t>
            </a:r>
            <a:r>
              <a:rPr/>
              <a:t> This is for capabilities learners could begint o learn over a week.</a:t>
            </a:r>
          </a:p>
          <a:p>
            <a:pPr lvl="0"/>
            <a:r>
              <a:rPr b="1"/>
              <a:t>Different Items:</a:t>
            </a:r>
            <a:r>
              <a:rPr/>
              <a:t> Asking a variety of questions</a:t>
            </a:r>
          </a:p>
          <a:p>
            <a:pPr lvl="0"/>
            <a:r>
              <a:rPr b="1"/>
              <a:t>Multiple Uses:</a:t>
            </a:r>
            <a:r>
              <a:rPr/>
              <a:t> Potential for both summative and formative use.</a:t>
            </a:r>
          </a:p>
          <a:p>
            <a:pPr lvl="0"/>
            <a:r>
              <a:rPr b="1"/>
              <a:t>Relevance:</a:t>
            </a:r>
            <a:r>
              <a:rPr/>
              <a:t> Ensuring scenarios connect with youth.</a:t>
            </a:r>
          </a:p>
          <a:p>
            <a:pPr lvl="0"/>
            <a:r>
              <a:rPr b="1"/>
              <a:t>Reflection:</a:t>
            </a:r>
            <a:r>
              <a:rPr/>
              <a:t> Designing for potential collective reflection.</a:t>
            </a:r>
          </a:p>
          <a:p>
            <a:pPr lvl="0" indent="0" marL="0">
              <a:spcBef>
                <a:spcPts val="3000"/>
              </a:spcBef>
              <a:buNone/>
            </a:pPr>
            <a:r>
              <a:rPr b="1"/>
              <a:t>Presentation Purposes</a:t>
            </a:r>
          </a:p>
          <a:p>
            <a:pPr lvl="0"/>
            <a:r>
              <a:rPr/>
              <a:t>Share mid-project progress on our assessment development:</a:t>
            </a:r>
          </a:p>
          <a:p>
            <a:pPr lvl="0"/>
            <a:r>
              <a:rPr/>
              <a:t>Detail two major development cycles (Version 1 -&gt; Version 2) for one of two constructs: </a:t>
            </a:r>
            <a:r>
              <a:rPr i="1"/>
              <a:t>Formulating Questions</a:t>
            </a:r>
          </a:p>
          <a:p>
            <a:pPr lvl="0"/>
            <a:r>
              <a:rPr/>
              <a:t>Offer insights and resources for others assessing data science learning - And learning in other STEM contexts, especially emerging domains (e.g., AI education)</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Findings</a:t>
            </a:r>
          </a:p>
        </p:txBody>
      </p:sp>
      <p:pic>
        <p:nvPicPr>
          <p:cNvPr descr="images/IMG_2095.jpeg" id="0" name="Picture 1"/>
          <p:cNvPicPr>
            <a:picLocks noGrp="1" noChangeAspect="1"/>
          </p:cNvPicPr>
          <p:nvPr/>
        </p:nvPicPr>
        <p:blipFill>
          <a:blip r:embed="rId2"/>
          <a:stretch>
            <a:fillRect/>
          </a:stretch>
        </p:blipFill>
        <p:spPr bwMode="auto">
          <a:xfrm>
            <a:off x="2032000" y="1193800"/>
            <a:ext cx="5080000" cy="33909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Version 1 (Camps 1-3)</a:t>
            </a:r>
          </a:p>
        </p:txBody>
      </p:sp>
      <p:pic>
        <p:nvPicPr>
          <p:cNvPr descr="images/collecting%20outside-01.jpg" id="0" name="Picture 1"/>
          <p:cNvPicPr>
            <a:picLocks noGrp="1" noChangeAspect="1"/>
          </p:cNvPicPr>
          <p:nvPr/>
        </p:nvPicPr>
        <p:blipFill>
          <a:blip r:embed="rId2"/>
          <a:stretch>
            <a:fillRect/>
          </a:stretch>
        </p:blipFill>
        <p:spPr bwMode="auto">
          <a:xfrm>
            <a:off x="3568700" y="685800"/>
            <a:ext cx="5105400" cy="34036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an Assessment of Informal Data Science Learning</dc:title>
  <dc:creator>Leah Rosenbaum, Joshua Rosenberg, Cody Pritchard, Paulo Blikstein</dc:creator>
  <cp:keywords/>
  <dcterms:created xsi:type="dcterms:W3CDTF">2025-04-18T23:48:35Z</dcterms:created>
  <dcterms:modified xsi:type="dcterms:W3CDTF">2025-04-18T23:48:35Z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editor">
    <vt:lpwstr>visual</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subtitle">
    <vt:lpwstr>Two Cycles of Development, Implementation, and Revision</vt:lpwstr>
  </property>
  <property fmtid="{D5CDD505-2E9C-101B-9397-08002B2CF9AE}" pid="11" name="theme">
    <vt:lpwstr/>
  </property>
  <property fmtid="{D5CDD505-2E9C-101B-9397-08002B2CF9AE}" pid="12" name="toc-title">
    <vt:lpwstr>Table of contents</vt:lpwstr>
  </property>
</Properties>
</file>